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9144000"/>
  <p:notesSz cx="6858000" cy="9144000"/>
  <p:embeddedFontLst>
    <p:embeddedFont>
      <p:font typeface="PT Sans Narrow"/>
      <p:regular r:id="rId16"/>
      <p:bold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21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TSansNarrow-bold.fntdata"/><Relationship Id="rId16" Type="http://schemas.openxmlformats.org/officeDocument/2006/relationships/font" Target="fonts/PTSansNarrow-regular.fntdata"/><Relationship Id="rId5" Type="http://schemas.openxmlformats.org/officeDocument/2006/relationships/slide" Target="slides/slide1.xml"/><Relationship Id="rId19" Type="http://schemas.openxmlformats.org/officeDocument/2006/relationships/font" Target="fonts/OpenSans-bold.fntdata"/><Relationship Id="rId6" Type="http://schemas.openxmlformats.org/officeDocument/2006/relationships/slide" Target="slides/slide2.xml"/><Relationship Id="rId18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362666"/>
            <a:ext cx="7136667" cy="203194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5292001"/>
            <a:ext cx="7136667" cy="203194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5640966"/>
            <a:ext cx="5998800" cy="798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2.png"/><Relationship Id="rId4" Type="http://schemas.openxmlformats.org/officeDocument/2006/relationships/image" Target="../media/image0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1.jpg"/><Relationship Id="rId4" Type="http://schemas.openxmlformats.org/officeDocument/2006/relationships/image" Target="../media/image0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Kristen Barrett, Ben Graham, Joshua Do,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Patrick Mancuso, Matthew Wolff</a:t>
            </a:r>
          </a:p>
        </p:txBody>
      </p:sp>
      <p:pic>
        <p:nvPicPr>
          <p:cNvPr descr="Tlogo_LoveLetter500.png"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625" y="2335677"/>
            <a:ext cx="5606756" cy="124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Live Demo!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Experiment Results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311700" y="1688425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300 games with Random AI, Hard (Aggressive), and Hard (Defensive)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Love Letter has a lot of random chance: DefensiveHard and AggressiveHard are pretty close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Playing intelligently and defensively seems best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Random is the worst however due to the heavy influence of chance in the game Random can win a reasonable number of games</a:t>
            </a:r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65443" t="70475"/>
          <a:stretch/>
        </p:blipFill>
        <p:spPr>
          <a:xfrm>
            <a:off x="3377550" y="3939025"/>
            <a:ext cx="5291200" cy="242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4">
            <a:alphaModFix/>
          </a:blip>
          <a:srcRect b="3" l="1741" r="56102" t="68638"/>
          <a:stretch/>
        </p:blipFill>
        <p:spPr>
          <a:xfrm>
            <a:off x="1302300" y="3939025"/>
            <a:ext cx="7366448" cy="258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What is Love Letter?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Love Letter is a strategy card game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Games are very brief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Quick Demo of Love Letter</a:t>
            </a:r>
          </a:p>
        </p:txBody>
      </p:sp>
      <p:pic>
        <p:nvPicPr>
          <p:cNvPr descr="Annette.pn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450" y="164662"/>
            <a:ext cx="3454550" cy="65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Structure Design &amp; Implementation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311700" y="1688425"/>
            <a:ext cx="33909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Game Engine (environment)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Human Players (actor proxy)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Artificial Players (actors)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Random AI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Easy AI</a:t>
            </a:r>
          </a:p>
          <a:p>
            <a:pPr indent="-228600" lvl="1" marL="914400" rtl="0">
              <a:spcBef>
                <a:spcPts val="0"/>
              </a:spcBef>
              <a:buAutoNum type="alphaLcPeriod"/>
            </a:pPr>
            <a:r>
              <a:rPr lang="en"/>
              <a:t>Hard AI</a:t>
            </a:r>
          </a:p>
          <a:p>
            <a:pPr indent="-228600" lvl="2" marL="1371600" rtl="0">
              <a:spcBef>
                <a:spcPts val="0"/>
              </a:spcBef>
              <a:buAutoNum type="romanLcPeriod"/>
            </a:pPr>
            <a:r>
              <a:rPr lang="en"/>
              <a:t>Also has two play styles: aggressive and defensive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250" y="2688524"/>
            <a:ext cx="4688750" cy="34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Engine Loop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 txBox="1"/>
          <p:nvPr/>
        </p:nvSpPr>
        <p:spPr>
          <a:xfrm>
            <a:off x="524400" y="1821625"/>
            <a:ext cx="8095200" cy="3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Start Game</a:t>
            </a:r>
            <a:r>
              <a:rPr lang="en" sz="1800"/>
              <a:t>		Deal All Cards		Discard One		Deal a Card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				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												</a:t>
            </a:r>
          </a:p>
          <a:p>
            <a:pPr indent="457200" lvl="0" marL="3657600" rtl="0">
              <a:spcBef>
                <a:spcPts val="0"/>
              </a:spcBef>
              <a:buNone/>
            </a:pPr>
            <a:r>
              <a:rPr i="1" lang="en" sz="1800"/>
              <a:t>Yes</a:t>
            </a:r>
            <a:r>
              <a:rPr lang="en" sz="1800"/>
              <a:t>                       Get Action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							</a:t>
            </a:r>
          </a:p>
          <a:p>
            <a:pPr indent="457200" lvl="0" marL="2743200">
              <a:spcBef>
                <a:spcPts val="0"/>
              </a:spcBef>
              <a:buNone/>
            </a:pPr>
            <a:r>
              <a:rPr lang="en" sz="1800"/>
              <a:t>&gt;1 Players and more		Do Action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								cards in deck?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 marL="3657600">
              <a:spcBef>
                <a:spcPts val="0"/>
              </a:spcBef>
              <a:buNone/>
            </a:pPr>
            <a:r>
              <a:rPr lang="en" sz="1800"/>
              <a:t> </a:t>
            </a:r>
            <a:r>
              <a:rPr i="1" lang="en" sz="1800"/>
              <a:t>No				</a:t>
            </a:r>
            <a:r>
              <a:rPr lang="en" sz="1800"/>
              <a:t>Notify Players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								</a:t>
            </a:r>
          </a:p>
          <a:p>
            <a:pPr indent="457200" lvl="0" marL="3200400">
              <a:spcBef>
                <a:spcPts val="0"/>
              </a:spcBef>
              <a:buNone/>
            </a:pPr>
            <a:r>
              <a:rPr b="1" lang="en" sz="1800"/>
              <a:t>Game Over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899725" y="2055525"/>
            <a:ext cx="48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0" name="Shape 90"/>
          <p:cNvCxnSpPr/>
          <p:nvPr/>
        </p:nvCxnSpPr>
        <p:spPr>
          <a:xfrm>
            <a:off x="4032925" y="2064875"/>
            <a:ext cx="54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" name="Shape 91"/>
          <p:cNvCxnSpPr/>
          <p:nvPr/>
        </p:nvCxnSpPr>
        <p:spPr>
          <a:xfrm>
            <a:off x="6128675" y="2055525"/>
            <a:ext cx="35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2" name="Shape 92"/>
          <p:cNvCxnSpPr/>
          <p:nvPr/>
        </p:nvCxnSpPr>
        <p:spPr>
          <a:xfrm>
            <a:off x="7036225" y="2252000"/>
            <a:ext cx="0" cy="43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3" name="Shape 93"/>
          <p:cNvCxnSpPr/>
          <p:nvPr/>
        </p:nvCxnSpPr>
        <p:spPr>
          <a:xfrm>
            <a:off x="7083000" y="3122100"/>
            <a:ext cx="0" cy="4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4" name="Shape 94"/>
          <p:cNvCxnSpPr/>
          <p:nvPr/>
        </p:nvCxnSpPr>
        <p:spPr>
          <a:xfrm>
            <a:off x="7078500" y="3867150"/>
            <a:ext cx="9000" cy="58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5" name="Shape 95"/>
          <p:cNvCxnSpPr/>
          <p:nvPr/>
        </p:nvCxnSpPr>
        <p:spPr>
          <a:xfrm rot="10800000">
            <a:off x="4977875" y="3094025"/>
            <a:ext cx="0" cy="44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" name="Shape 96"/>
          <p:cNvCxnSpPr/>
          <p:nvPr/>
        </p:nvCxnSpPr>
        <p:spPr>
          <a:xfrm flipH="1" rot="10800000">
            <a:off x="5239850" y="2183650"/>
            <a:ext cx="1171500" cy="67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" name="Shape 97"/>
          <p:cNvCxnSpPr/>
          <p:nvPr/>
        </p:nvCxnSpPr>
        <p:spPr>
          <a:xfrm>
            <a:off x="4949800" y="4141950"/>
            <a:ext cx="0" cy="2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8" name="Shape 98"/>
          <p:cNvCxnSpPr/>
          <p:nvPr/>
        </p:nvCxnSpPr>
        <p:spPr>
          <a:xfrm>
            <a:off x="4949800" y="4787500"/>
            <a:ext cx="0" cy="42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9" name="Shape 99"/>
          <p:cNvCxnSpPr/>
          <p:nvPr/>
        </p:nvCxnSpPr>
        <p:spPr>
          <a:xfrm rot="10800000">
            <a:off x="5972375" y="3930450"/>
            <a:ext cx="4971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04250"/>
            <a:ext cx="4107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Structure Design and Implementation Cont.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688425"/>
            <a:ext cx="3371100" cy="4831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You can play against the AI!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Abstractions allow for various human interfaces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Currently only works at the CLI, could be used with a GUI in the future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/>
              <a:t>Could even be skinned for various “themes”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Easily modified for even network games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Player and Bot are the same type and are interchangeable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324" y="593375"/>
            <a:ext cx="3656450" cy="274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950" y="3664649"/>
            <a:ext cx="3770731" cy="27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4708325" y="3335725"/>
            <a:ext cx="11247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Original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4708325" y="6121525"/>
            <a:ext cx="9654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Reskin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 Implementation: Random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Always plays a random card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Targets a random player (except for Handmaid)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Chooses a random card type for Guard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 Implementation: Easy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A Simple Reflex Agent that chooses whichever card has the lowest value.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n" sz="2400"/>
              <a:t>Attempts to maximize its score by keeping the highest value it can get.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AI Implementation: Hard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AI keeps a live range of predictions of other players’  hands based on game actions and the graveyard state.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Prediction ranges are </a:t>
            </a:r>
            <a:r>
              <a:rPr i="1" lang="en" sz="2200"/>
              <a:t>pruned</a:t>
            </a:r>
            <a:r>
              <a:rPr lang="en" sz="2200"/>
              <a:t> through gameplay and by counting the cards left in the game</a:t>
            </a:r>
          </a:p>
          <a:p>
            <a:pPr indent="-368300" lvl="0" marL="457200" rtl="0">
              <a:spcBef>
                <a:spcPts val="0"/>
              </a:spcBef>
              <a:buSzPct val="100000"/>
            </a:pPr>
            <a:r>
              <a:rPr lang="en" sz="2200"/>
              <a:t>Actions are chosen based on the AI’s playstyle (Aggressive or Defensive) and the hand prediction ranges of other players.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</a:pPr>
            <a:r>
              <a:rPr lang="en" sz="2200"/>
              <a:t>Aggressive playstyle - Focused on eliminating other players quickly.</a:t>
            </a: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</a:pPr>
            <a:r>
              <a:rPr lang="en" sz="2200"/>
              <a:t>Defensive playstyle - Focused on maintaining the highest card in the game.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Experimentation Design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The levels of AI are designed to outperform each other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Random &lt; Easy &lt; Hard (&lt; Human?)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Love Letter has a lot of random chance in it.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Luck of the draw has a large factor in performance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Random AI does not always lose to Hard AI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Love Letter also has elements of potential prediction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Counting cards (to an extent)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Knowledge of other players’ hands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Knowledge of what’s been played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Which AI has the highest win rate?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